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66" r:id="rId3"/>
    <p:sldId id="383" r:id="rId4"/>
    <p:sldId id="385" r:id="rId5"/>
    <p:sldId id="258" r:id="rId6"/>
    <p:sldId id="386" r:id="rId7"/>
    <p:sldId id="268" r:id="rId8"/>
    <p:sldId id="260" r:id="rId10"/>
    <p:sldId id="261" r:id="rId11"/>
    <p:sldId id="262" r:id="rId12"/>
    <p:sldId id="340" r:id="rId13"/>
    <p:sldId id="342" r:id="rId14"/>
    <p:sldId id="343" r:id="rId15"/>
    <p:sldId id="344" r:id="rId16"/>
    <p:sldId id="345" r:id="rId17"/>
    <p:sldId id="347" r:id="rId18"/>
    <p:sldId id="348" r:id="rId19"/>
    <p:sldId id="349" r:id="rId20"/>
    <p:sldId id="346" r:id="rId21"/>
    <p:sldId id="351" r:id="rId22"/>
    <p:sldId id="350" r:id="rId23"/>
    <p:sldId id="358" r:id="rId24"/>
    <p:sldId id="264" r:id="rId25"/>
    <p:sldId id="365" r:id="rId26"/>
    <p:sldId id="366" r:id="rId27"/>
    <p:sldId id="361" r:id="rId28"/>
    <p:sldId id="367" r:id="rId29"/>
    <p:sldId id="369" r:id="rId30"/>
    <p:sldId id="370" r:id="rId31"/>
    <p:sldId id="372" r:id="rId32"/>
    <p:sldId id="373" r:id="rId33"/>
    <p:sldId id="376" r:id="rId34"/>
    <p:sldId id="374" r:id="rId35"/>
    <p:sldId id="379" r:id="rId36"/>
    <p:sldId id="380" r:id="rId37"/>
    <p:sldId id="387" r:id="rId38"/>
    <p:sldId id="388" r:id="rId39"/>
    <p:sldId id="390" r:id="rId40"/>
    <p:sldId id="265" r:id="rId41"/>
    <p:sldId id="425" r:id="rId42"/>
    <p:sldId id="391" r:id="rId43"/>
    <p:sldId id="427" r:id="rId44"/>
    <p:sldId id="42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5978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Psycholinguistic methods: An overview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9993"/>
            <a:ext cx="9144000" cy="1655762"/>
          </a:xfrm>
        </p:spPr>
        <p:txBody>
          <a:bodyPr anchor="ctr" anchorCtr="0">
            <a:normAutofit lnSpcReduction="10000"/>
          </a:bodyPr>
          <a:lstStyle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Session 3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Vinicius Macuch Silva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Cognitive Modeling group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697163"/>
            <a:ext cx="10058400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Ambiguity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Anomaly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Distance dependency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Reading ambiguous sentences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38200" y="2840673"/>
            <a:ext cx="374904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Local ambiguity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75960" y="2502218"/>
            <a:ext cx="557784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Occurs temporarily during reading but is resolved within the same sentence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775960" y="4679951"/>
            <a:ext cx="557784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Even after the whole sentence has been read ambiguity remains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38200" y="4834255"/>
            <a:ext cx="32258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Global ambiguity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7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H="1">
            <a:off x="4849495" y="4866005"/>
            <a:ext cx="457200" cy="457200"/>
          </a:xfrm>
          <a:prstGeom prst="rect">
            <a:avLst/>
          </a:prstGeom>
        </p:spPr>
      </p:pic>
      <p:pic>
        <p:nvPicPr>
          <p:cNvPr id="7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H="1">
            <a:off x="4849495" y="2873375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Reading ambiguous sentences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697163"/>
            <a:ext cx="10058400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514350" lvl="0" indent="-514350" algn="l">
              <a:buFont typeface="+mj-lt"/>
              <a:buAutoNum type="alphaLcPeriod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The confident engineer maintained the </a:t>
            </a:r>
            <a:r>
              <a:rPr lang="en-US" sz="2800">
                <a:solidFill>
                  <a:schemeClr val="tx1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debate </a:t>
            </a:r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would be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easy to win.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0" indent="0" algn="l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514350" lvl="0" indent="-514350" algn="l">
              <a:buFont typeface="+mj-lt"/>
              <a:buAutoNum type="alphaLcPeriod" startAt="2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The confident engineer maintained that the debate </a:t>
            </a:r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would be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easy to win.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07680" y="5586730"/>
            <a:ext cx="25888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Trueswell &amp; Kim (1998)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Reading ambiguous sentences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040890"/>
            <a:ext cx="10058400" cy="39693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514350" lvl="0" indent="-514350" algn="l">
              <a:buFont typeface="+mj-lt"/>
              <a:buAutoNum type="alphaLcPeriod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El perro mordi</a:t>
            </a:r>
            <a:r>
              <a:rPr lang="pt-PT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ó al cuñado de la maestra que vivío en Chile </a:t>
            </a:r>
            <a:r>
              <a:rPr lang="pt-PT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con su esposo</a:t>
            </a:r>
            <a:r>
              <a:rPr lang="pt-PT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.</a:t>
            </a:r>
            <a:endParaRPr lang="pt-PT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“The dog bit the brother-in-law of the (female) teacher who lived in Chile with her husband.”</a:t>
            </a:r>
            <a:endParaRPr lang="pt-PT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514350" lvl="0" indent="-514350" algn="l">
              <a:buFont typeface="+mj-lt"/>
              <a:buAutoNum type="alphaLcPeriod" startAt="2"/>
            </a:pPr>
            <a:r>
              <a:rPr lang="pt-PT" alt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El perro mordió a la cuñada del maestro que vivío en Chile </a:t>
            </a:r>
            <a:r>
              <a:rPr lang="pt-PT" alt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con su esposo</a:t>
            </a:r>
            <a:r>
              <a:rPr lang="pt-PT" alt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.</a:t>
            </a:r>
            <a:endParaRPr lang="pt-PT" alt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altLang="pt-PT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“The dog bit the sister-in-law of the (male) teacher who lived in Chile with her husband.”</a:t>
            </a:r>
            <a:endParaRPr lang="en-US" altLang="pt-PT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07680" y="6054090"/>
            <a:ext cx="1725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Dussias (2003)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697163"/>
            <a:ext cx="10058400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Ambiguity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Anomaly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Distance dependency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Reading anomalous sentences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38200" y="2840673"/>
            <a:ext cx="374904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Grammar violations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75960" y="2686686"/>
            <a:ext cx="557784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Error recognition and grammaticality paradigms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775960" y="4494849"/>
            <a:ext cx="557784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Word order, semantics, discourse, and other syntactic and extrasyntactic factors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38200" y="4187190"/>
            <a:ext cx="374904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Inconsistent or noncanonical permutations of linguistic stimuli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7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H="1">
            <a:off x="4849495" y="4866005"/>
            <a:ext cx="457200" cy="457200"/>
          </a:xfrm>
          <a:prstGeom prst="rect">
            <a:avLst/>
          </a:prstGeom>
        </p:spPr>
      </p:pic>
      <p:pic>
        <p:nvPicPr>
          <p:cNvPr id="7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H="1">
            <a:off x="4849495" y="2873375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Reading anomalous sentences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697163"/>
            <a:ext cx="10058400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514350" lvl="0" indent="-514350" algn="l">
              <a:buFont typeface="+mj-lt"/>
              <a:buAutoNum type="alphaLcPeriod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Veo que tu padre es </a:t>
            </a:r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Texas.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0" indent="0" algn="l">
              <a:buFont typeface="+mj-lt"/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514350" lvl="0" indent="-514350" algn="l">
              <a:buFont typeface="+mj-lt"/>
              <a:buAutoNum type="alphaLcPeriod" startAt="2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*Veo que tu padre son </a:t>
            </a:r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Texas.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“I see that your father is/ *are from Texas.”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07680" y="5586730"/>
            <a:ext cx="14471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Foote (2011)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Reading anomalous sentences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1931591"/>
            <a:ext cx="7315200" cy="4197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697163"/>
            <a:ext cx="10058400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Ambiguity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Anomaly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Distance dependency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Reading sentences with distant dependencies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7070" y="3663633"/>
            <a:ext cx="390017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Distance dependency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75960" y="3509328"/>
            <a:ext cx="557784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Computation or recognition of two non-adjacent syntactic elements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7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H="1">
            <a:off x="4849495" y="3695700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methods"/>
          <p:cNvPicPr>
            <a:picLocks noChangeAspect="1"/>
          </p:cNvPicPr>
          <p:nvPr>
            <p:ph idx="1"/>
          </p:nvPr>
        </p:nvPicPr>
        <p:blipFill>
          <a:blip r:embed="rId1">
            <a:grayscl/>
          </a:blip>
          <a:stretch>
            <a:fillRect/>
          </a:stretch>
        </p:blipFill>
        <p:spPr>
          <a:xfrm>
            <a:off x="4038600" y="1473178"/>
            <a:ext cx="4114800" cy="3911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Reading sentences with distant dependencies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736851"/>
            <a:ext cx="10058400" cy="1383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514350" lvl="0" indent="-514350" algn="l">
              <a:buFont typeface="+mj-lt"/>
              <a:buAutoNum type="alphaLcPeriod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The key to the cabinets </a:t>
            </a:r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was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kept in the main office.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0" indent="0" algn="l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514350" lvl="0" indent="-514350" algn="l">
              <a:buFont typeface="+mj-lt"/>
              <a:buAutoNum type="alphaLcPeriod" startAt="2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The key to the cabinet </a:t>
            </a:r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was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kept in the main office.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07680" y="5586730"/>
            <a:ext cx="1497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Jiang (2004)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SPR and the psycholinguistic agenda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265998"/>
            <a:ext cx="10058400" cy="31076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Simultaneity/ sequentiality of multiple plausible analyses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Immediacy of different types of linguistic information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Heuristics motivate different processing preferences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Cross-linguistic variation of basic principles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Methods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462848" y="2098675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462848" y="3522980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Visual world eye tracking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462848" y="4940619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Mouse tracking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Content Placeholder 9" descr="9917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259445" y="4836160"/>
            <a:ext cx="731520" cy="731520"/>
          </a:xfrm>
          <a:prstGeom prst="rect">
            <a:avLst/>
          </a:prstGeom>
        </p:spPr>
      </p:pic>
      <p:pic>
        <p:nvPicPr>
          <p:cNvPr id="11" name="Content Placeholder 10" descr="15034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59445" y="3418205"/>
            <a:ext cx="731520" cy="731520"/>
          </a:xfrm>
          <a:prstGeom prst="rect">
            <a:avLst/>
          </a:prstGeom>
        </p:spPr>
      </p:pic>
      <p:pic>
        <p:nvPicPr>
          <p:cNvPr id="12" name="Picture 11" descr="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1993900"/>
            <a:ext cx="731520" cy="73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 descr="C:\Users\vinim\Documents\MEGA\Documents\PhD\Teaching\Intro-to-psycholinguistics\images\eye-tracking-02_7107.jpgeye-tracking-02_7107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752600" y="986193"/>
            <a:ext cx="8686800" cy="4885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Visual world eye tracking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21933" y="2567940"/>
            <a:ext cx="11748135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“Practical new research tool for the real-time investigation of perceptual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and cognitive processes and, in particular, for the detailed study of speech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perception, memory, and language processing”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744710" y="4046855"/>
            <a:ext cx="16090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Cooper (1974)</a:t>
            </a:r>
            <a:endParaRPr lang="en-US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3865" y="-1295320"/>
            <a:ext cx="2286000" cy="576590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001395" y="2602865"/>
            <a:ext cx="2286000" cy="5765800"/>
            <a:chOff x="1577" y="4099"/>
            <a:chExt cx="3600" cy="9080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77" y="4099"/>
              <a:ext cx="3600" cy="908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77" y="7110"/>
              <a:ext cx="3600" cy="3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8063230" y="-6985"/>
            <a:ext cx="2286000" cy="2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32630" y="264795"/>
            <a:ext cx="2286000" cy="6532245"/>
            <a:chOff x="7313" y="433"/>
            <a:chExt cx="3600" cy="10287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13" y="1036"/>
              <a:ext cx="3600" cy="908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13" y="7120"/>
              <a:ext cx="3600" cy="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13" y="433"/>
              <a:ext cx="3600" cy="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Display types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01395" y="2592070"/>
            <a:ext cx="2286000" cy="5765800"/>
            <a:chOff x="1577" y="4099"/>
            <a:chExt cx="3600" cy="9080"/>
          </a:xfrm>
        </p:grpSpPr>
        <p:pic>
          <p:nvPicPr>
            <p:cNvPr id="20" name="Content Placeholder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77" y="4099"/>
              <a:ext cx="3600" cy="908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577" y="7110"/>
              <a:ext cx="3600" cy="3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Task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257426"/>
            <a:ext cx="10058400" cy="26765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Instructions &gt; direct action task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Descriptions or comments &gt; look and listen task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Advantage: Listeners do not perform metalinguistic judgments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Task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090420"/>
            <a:ext cx="10058400" cy="26765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Integration of visual and spoken input &gt; deliberate or automatic?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Graded automaticity (intentionality, controllability, goal dependence, etc)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Eye movements reflect direction of visual attention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Data analysis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052003"/>
            <a:ext cx="10058400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Likelihood of participants looking at regions of interest at different times during a trial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Dependent variables: Fixation proportions/ counts of saccades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methods"/>
          <p:cNvPicPr>
            <a:picLocks noChangeAspect="1"/>
          </p:cNvPicPr>
          <p:nvPr>
            <p:ph idx="1"/>
          </p:nvPr>
        </p:nvPicPr>
        <p:blipFill>
          <a:blip r:embed="rId1">
            <a:grayscl/>
          </a:blip>
          <a:stretch>
            <a:fillRect/>
          </a:stretch>
        </p:blipFill>
        <p:spPr>
          <a:xfrm>
            <a:off x="897890" y="1473178"/>
            <a:ext cx="4114800" cy="3911644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6988810" y="1473200"/>
            <a:ext cx="24269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Quantitative</a:t>
            </a:r>
            <a:endParaRPr lang="en-US" sz="3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682740" y="2776855"/>
            <a:ext cx="312737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Behavioral tasks</a:t>
            </a:r>
            <a:endParaRPr lang="en-US" sz="3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6840220" y="4080510"/>
            <a:ext cx="27660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Neuroimaging</a:t>
            </a:r>
            <a:endParaRPr lang="en-US" sz="3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012180" y="5384165"/>
            <a:ext cx="46602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Computational modeling</a:t>
            </a:r>
            <a:endParaRPr lang="en-US" sz="3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Data analysis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051368"/>
            <a:ext cx="10058400" cy="3538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Statistical analysis: Differences in inspection likelihood for two regions of interest during each of a set of consecutive time windows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l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Result interpretation: Fixations &amp; saccades are discrete events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Data from a single trial &gt;/ continuous processing of the speech signal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5978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Visual world and pragmatics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Situation-specific interpretation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2800" y="2145030"/>
            <a:ext cx="5486400" cy="40035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230110" y="6351905"/>
            <a:ext cx="25146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Chambers et al. (2002)</a:t>
            </a:r>
            <a:endParaRPr lang="en-US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Pragmatic inferencing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30110" y="6351905"/>
            <a:ext cx="21012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Sedivy et al. (1999)</a:t>
            </a:r>
            <a:endParaRPr lang="en-US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graphicFrame>
        <p:nvGraphicFramePr>
          <p:cNvPr id="3" name="Content Placeholder 2"/>
          <p:cNvGraphicFramePr>
            <a:graphicFrameLocks noChangeAspect="1"/>
          </p:cNvGraphicFramePr>
          <p:nvPr>
            <p:ph sz="half" idx="2"/>
          </p:nvPr>
        </p:nvGraphicFramePr>
        <p:xfrm>
          <a:off x="4038600" y="1998187"/>
          <a:ext cx="41148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171950" imgH="4171950" progId="Paint.Picture">
                  <p:embed/>
                </p:oleObj>
              </mc:Choice>
              <mc:Fallback>
                <p:oleObj name="" r:id="rId1" imgW="4171950" imgH="41719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38600" y="1998187"/>
                        <a:ext cx="41148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Pragmatic inferencing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30110" y="6351905"/>
            <a:ext cx="28467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Huang &amp; Snedeker (2009)</a:t>
            </a:r>
            <a:endParaRPr lang="en-US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95800" y="1713865"/>
            <a:ext cx="3200400" cy="4545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Dialogue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30110" y="6351905"/>
            <a:ext cx="40773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Brown-Schmidt &amp; Tannenhaus (2008)</a:t>
            </a:r>
            <a:endParaRPr lang="en-US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67200" y="1358265"/>
            <a:ext cx="3657600" cy="5054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Dialogue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30110" y="6351905"/>
            <a:ext cx="21723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Hanna et al. (2003)</a:t>
            </a:r>
            <a:endParaRPr lang="en-US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67200" y="1327150"/>
            <a:ext cx="3657600" cy="5048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Visual world and the psycholinguistic agenda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66800" y="2265998"/>
            <a:ext cx="10058400" cy="31076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Combination of linguistic information, visual information and social aspects of the test situation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users' eye movement are systematically related to their linguistic processing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Interplay btw. language, vision, memory and attention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Methods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462848" y="2098675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462848" y="3522980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Visual world eye tracking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462848" y="4940619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Mouse tracking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Content Placeholder 9" descr="9917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259445" y="4836160"/>
            <a:ext cx="731520" cy="731520"/>
          </a:xfrm>
          <a:prstGeom prst="rect">
            <a:avLst/>
          </a:prstGeom>
        </p:spPr>
      </p:pic>
      <p:pic>
        <p:nvPicPr>
          <p:cNvPr id="11" name="Content Placeholder 10" descr="15034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59445" y="3418205"/>
            <a:ext cx="731520" cy="731520"/>
          </a:xfrm>
          <a:prstGeom prst="rect">
            <a:avLst/>
          </a:prstGeom>
        </p:spPr>
      </p:pic>
      <p:pic>
        <p:nvPicPr>
          <p:cNvPr id="12" name="Picture 11" descr="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1993900"/>
            <a:ext cx="731520" cy="73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saccade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38400" y="990374"/>
            <a:ext cx="7315200" cy="4877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Behavioral methods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182745" y="2170430"/>
            <a:ext cx="14833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Reading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936990" y="2170430"/>
            <a:ext cx="16554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Listening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745740" y="3610610"/>
            <a:ext cx="43573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Eye tracking while reading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694930" y="3610610"/>
            <a:ext cx="41389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Visual world eye tracking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430395" y="4982210"/>
            <a:ext cx="988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Read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563610" y="4982210"/>
            <a:ext cx="24022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Make a choice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94310" y="2200910"/>
            <a:ext cx="24638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Context/ process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808355" y="3641725"/>
            <a:ext cx="12350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Method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1121410" y="5013325"/>
            <a:ext cx="8197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Task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6" grpId="0"/>
      <p:bldP spid="7" grpId="0"/>
      <p:bldP spid="14" grpId="0"/>
      <p:bldP spid="16" grpId="0"/>
      <p:bldP spid="18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mouse-cursor_ma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81400" y="1709109"/>
            <a:ext cx="5029200" cy="3439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Method resolution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366260" y="3522663"/>
            <a:ext cx="599186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3 to 4 data points (saccades)/ second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Content Placeholder 9" descr="9917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346325" y="4836160"/>
            <a:ext cx="731520" cy="731520"/>
          </a:xfrm>
          <a:prstGeom prst="rect">
            <a:avLst/>
          </a:prstGeom>
        </p:spPr>
      </p:pic>
      <p:pic>
        <p:nvPicPr>
          <p:cNvPr id="11" name="Content Placeholder 10" descr="15034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46325" y="3418205"/>
            <a:ext cx="731520" cy="731520"/>
          </a:xfrm>
          <a:prstGeom prst="rect">
            <a:avLst/>
          </a:prstGeom>
        </p:spPr>
      </p:pic>
      <p:pic>
        <p:nvPicPr>
          <p:cNvPr id="12" name="Picture 11" descr="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25" y="1993900"/>
            <a:ext cx="731520" cy="7315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905885" y="2099628"/>
            <a:ext cx="69119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2 to 3 data points (button presses)/ second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629468" y="4940619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30 to 60 data points/ second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38600" y="331600"/>
            <a:ext cx="4114800" cy="6194799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519795" y="6239510"/>
            <a:ext cx="22250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Farmer et al. (2007)</a:t>
            </a:r>
            <a:endParaRPr lang="en-US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Methods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462848" y="2098675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462848" y="3522980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Visual world eye tracking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462848" y="4940619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Mouse tracking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Content Placeholder 9" descr="9917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259445" y="4836160"/>
            <a:ext cx="731520" cy="731520"/>
          </a:xfrm>
          <a:prstGeom prst="rect">
            <a:avLst/>
          </a:prstGeom>
        </p:spPr>
      </p:pic>
      <p:pic>
        <p:nvPicPr>
          <p:cNvPr id="11" name="Content Placeholder 10" descr="15034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59445" y="3418205"/>
            <a:ext cx="731520" cy="731520"/>
          </a:xfrm>
          <a:prstGeom prst="rect">
            <a:avLst/>
          </a:prstGeom>
        </p:spPr>
      </p:pic>
      <p:pic>
        <p:nvPicPr>
          <p:cNvPr id="12" name="Picture 11" descr="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1993900"/>
            <a:ext cx="731520" cy="73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947795" y="2567940"/>
            <a:ext cx="4726305" cy="1260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Reading time (RT)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Sentence segment (word/ phrase)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Series of sentences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304030" y="4702810"/>
            <a:ext cx="35845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Button press (trigger)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42950" y="1948815"/>
            <a:ext cx="4768076" cy="41148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3480" y="1948815"/>
            <a:ext cx="5194426" cy="41148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04900" y="6210935"/>
            <a:ext cx="404431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Cumulative linear (word-by-word)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563995" y="6210935"/>
            <a:ext cx="45739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Non-cumulative linear (word-by-word)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429760" y="6210935"/>
            <a:ext cx="30600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Centered (word-by-word)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2263" y="1893570"/>
            <a:ext cx="4827474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Self-paced reading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1905000" y="2567940"/>
            <a:ext cx="8811895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Eyes are a window onto cognition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RT reflects amount of time needed to process linguistic stimulus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434715" y="4334510"/>
            <a:ext cx="53232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processing of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079240" y="5525135"/>
            <a:ext cx="457200" cy="457200"/>
          </a:xfrm>
          <a:prstGeom prst="rect">
            <a:avLst/>
          </a:prstGeom>
        </p:spPr>
      </p:pic>
      <p:pic>
        <p:nvPicPr>
          <p:cNvPr id="4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0" y="552513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434715" y="4856480"/>
            <a:ext cx="17468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Longer RTs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951663" y="4856480"/>
            <a:ext cx="18059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Shorter RTs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850515" y="6189980"/>
            <a:ext cx="29140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Processing difficulty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93890" y="6189980"/>
            <a:ext cx="17227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Facilitation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5" grpId="0"/>
      <p:bldP spid="7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4445</Words>
  <Application>WPS Presentation</Application>
  <PresentationFormat>Widescreen</PresentationFormat>
  <Paragraphs>267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Arial</vt:lpstr>
      <vt:lpstr>SimSun</vt:lpstr>
      <vt:lpstr>Wingdings</vt:lpstr>
      <vt:lpstr>Georgia</vt:lpstr>
      <vt:lpstr>Microsoft YaHei</vt:lpstr>
      <vt:lpstr>Arial Unicode MS</vt:lpstr>
      <vt:lpstr>Calibri Light</vt:lpstr>
      <vt:lpstr>Calibri</vt:lpstr>
      <vt:lpstr>Office Theme</vt:lpstr>
      <vt:lpstr>Paint.Picture</vt:lpstr>
      <vt:lpstr>Psycholinguistic methods: An overview</vt:lpstr>
      <vt:lpstr>PowerPoint 演示文稿</vt:lpstr>
      <vt:lpstr>PowerPoint 演示文稿</vt:lpstr>
      <vt:lpstr>Behavioral methods</vt:lpstr>
      <vt:lpstr>Methods</vt:lpstr>
      <vt:lpstr>Self-paced reading</vt:lpstr>
      <vt:lpstr>Self-paced reading</vt:lpstr>
      <vt:lpstr>Self-paced reading</vt:lpstr>
      <vt:lpstr>Self-paced reading</vt:lpstr>
      <vt:lpstr>Self-paced reading</vt:lpstr>
      <vt:lpstr>Reading ambiguous sentences</vt:lpstr>
      <vt:lpstr>Reading ambiguous sentences</vt:lpstr>
      <vt:lpstr>Reading ambiguous sentences</vt:lpstr>
      <vt:lpstr>Self-paced reading</vt:lpstr>
      <vt:lpstr>Reading anomalous sentences</vt:lpstr>
      <vt:lpstr>Reading anomalous sentences</vt:lpstr>
      <vt:lpstr>Reading anomalous sentences</vt:lpstr>
      <vt:lpstr>Self-paced reading</vt:lpstr>
      <vt:lpstr>Reading sentences with distant dependencies</vt:lpstr>
      <vt:lpstr>Reading sentences with distant dependencies</vt:lpstr>
      <vt:lpstr>SPR and the psycholinguistic agenda</vt:lpstr>
      <vt:lpstr>Methods</vt:lpstr>
      <vt:lpstr>PowerPoint 演示文稿</vt:lpstr>
      <vt:lpstr>PowerPoint 演示文稿</vt:lpstr>
      <vt:lpstr>Visual world eye tracking</vt:lpstr>
      <vt:lpstr>Display types</vt:lpstr>
      <vt:lpstr>Task</vt:lpstr>
      <vt:lpstr>Task</vt:lpstr>
      <vt:lpstr>Data analysis</vt:lpstr>
      <vt:lpstr>Data analysis</vt:lpstr>
      <vt:lpstr>Visual world and pragmatics</vt:lpstr>
      <vt:lpstr>Situation-specific interpretation</vt:lpstr>
      <vt:lpstr>Pragmatic inferencing</vt:lpstr>
      <vt:lpstr>Pragmatic inferencing</vt:lpstr>
      <vt:lpstr>Dialogue</vt:lpstr>
      <vt:lpstr>Dialogue</vt:lpstr>
      <vt:lpstr>Visual world and the psycholinguistic agenda</vt:lpstr>
      <vt:lpstr>Methods</vt:lpstr>
      <vt:lpstr>PowerPoint 演示文稿</vt:lpstr>
      <vt:lpstr>PowerPoint 演示文稿</vt:lpstr>
      <vt:lpstr>Method resolution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Psycholinguistic methods: An overview</dc:title>
  <dc:creator/>
  <cp:lastModifiedBy>vinim</cp:lastModifiedBy>
  <cp:revision>86</cp:revision>
  <dcterms:created xsi:type="dcterms:W3CDTF">2020-03-05T15:31:00Z</dcterms:created>
  <dcterms:modified xsi:type="dcterms:W3CDTF">2020-04-23T06:49:43Z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1033-11.2.0.8893</vt:lpwstr>
  </property>
</Properties>
</file>